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9"/>
    <p:restoredTop sz="94674"/>
  </p:normalViewPr>
  <p:slideViewPr>
    <p:cSldViewPr snapToGrid="0" snapToObjects="1">
      <p:cViewPr>
        <p:scale>
          <a:sx n="100" d="100"/>
          <a:sy n="100" d="100"/>
        </p:scale>
        <p:origin x="4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13A6C-F8E0-B945-A92B-715A30541FF7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83065-8B17-264E-9E29-399B951D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9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6133" r="23477" b="15512"/>
          <a:stretch/>
        </p:blipFill>
        <p:spPr>
          <a:xfrm>
            <a:off x="226142" y="255177"/>
            <a:ext cx="1425677" cy="1435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6133" r="23477" b="15512"/>
          <a:stretch/>
        </p:blipFill>
        <p:spPr>
          <a:xfrm>
            <a:off x="10331245" y="255177"/>
            <a:ext cx="1425677" cy="143551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8658" y="1800636"/>
            <a:ext cx="12113342" cy="43579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0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6133" r="23477" b="15512"/>
          <a:stretch/>
        </p:blipFill>
        <p:spPr>
          <a:xfrm>
            <a:off x="226142" y="255177"/>
            <a:ext cx="1425677" cy="1435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6133" r="23477" b="15512"/>
          <a:stretch/>
        </p:blipFill>
        <p:spPr>
          <a:xfrm>
            <a:off x="10331245" y="255177"/>
            <a:ext cx="1425677" cy="143551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8658" y="1800636"/>
            <a:ext cx="12113342" cy="43579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0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53A4-6597-EB4B-A17E-83A30343E75B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BBA14-344C-4344-A3F8-2E9EF1B02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1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3614"/>
            <a:ext cx="9144000" cy="2387600"/>
          </a:xfrm>
        </p:spPr>
        <p:txBody>
          <a:bodyPr/>
          <a:lstStyle/>
          <a:p>
            <a:r>
              <a:rPr lang="en-US" b="1" dirty="0" smtClean="0"/>
              <a:t>Machine Learning of Handwritten Digits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591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Which K To Use?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63" y="2596122"/>
            <a:ext cx="6846848" cy="422400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096002" y="3414532"/>
            <a:ext cx="2133598" cy="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08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KNN Accuracy per Digit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2517847"/>
            <a:ext cx="7514705" cy="40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8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Extra Trees Classifier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619302"/>
            <a:ext cx="10515600" cy="4351338"/>
          </a:xfrm>
        </p:spPr>
        <p:txBody>
          <a:bodyPr/>
          <a:lstStyle/>
          <a:p>
            <a:r>
              <a:rPr lang="en-US" b="1" i="1" dirty="0" smtClean="0"/>
              <a:t>Classification by numerous decision trees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9587" r="1853"/>
          <a:stretch/>
        </p:blipFill>
        <p:spPr>
          <a:xfrm>
            <a:off x="3619500" y="3594100"/>
            <a:ext cx="4635500" cy="326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3800" y="3987800"/>
            <a:ext cx="125730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99100" y="3594100"/>
            <a:ext cx="850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Extra Trees </a:t>
            </a:r>
            <a:r>
              <a:rPr lang="en-US" b="1" dirty="0"/>
              <a:t>Accuracy per Digit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45" y="2578100"/>
            <a:ext cx="7070355" cy="41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The Results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68995"/>
            <a:ext cx="5661370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268995"/>
            <a:ext cx="5308600" cy="2396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9651" y="2537330"/>
            <a:ext cx="281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K-Nearest Neighbors</a:t>
            </a:r>
            <a:endParaRPr 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7391021" y="2537329"/>
            <a:ext cx="280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 Trees Classifier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5600" y="3314700"/>
            <a:ext cx="543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 Score on Test Portion of Training Dataset: .972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08062" y="3314700"/>
            <a:ext cx="570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 Score from Test Portion of Training Dataset: .970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6491" y="3791847"/>
            <a:ext cx="389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 Score on Test Dataset: .</a:t>
            </a:r>
            <a:r>
              <a:rPr lang="en-US" b="1" dirty="0" smtClean="0">
                <a:solidFill>
                  <a:srgbClr val="FF0000"/>
                </a:solidFill>
              </a:rPr>
              <a:t>97185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9662" y="3791847"/>
            <a:ext cx="389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Accuracy Score on Test Dataset: .</a:t>
            </a:r>
            <a:r>
              <a:rPr lang="en-US" b="1" dirty="0" smtClean="0">
                <a:solidFill>
                  <a:srgbClr val="FF0000"/>
                </a:solidFill>
              </a:rPr>
              <a:t>96814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5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The Problem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8248" y="2390702"/>
            <a:ext cx="5595551" cy="4351338"/>
          </a:xfrm>
        </p:spPr>
        <p:txBody>
          <a:bodyPr/>
          <a:lstStyle/>
          <a:p>
            <a:r>
              <a:rPr lang="en-US" b="1" i="1" dirty="0" smtClean="0"/>
              <a:t>Accurate identification of handwritten digits by classification models</a:t>
            </a:r>
          </a:p>
          <a:p>
            <a:pPr lvl="1"/>
            <a:r>
              <a:rPr lang="en-US" b="1" i="1" dirty="0" smtClean="0"/>
              <a:t>K-Nearest Neighbors Classifier</a:t>
            </a:r>
          </a:p>
          <a:p>
            <a:pPr lvl="1"/>
            <a:r>
              <a:rPr lang="en-US" b="1" i="1" dirty="0" smtClean="0"/>
              <a:t>Extra Trees Classifier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1" y="2503960"/>
            <a:ext cx="3950730" cy="2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0702"/>
            <a:ext cx="10515600" cy="4351338"/>
          </a:xfrm>
        </p:spPr>
        <p:txBody>
          <a:bodyPr/>
          <a:lstStyle/>
          <a:p>
            <a:r>
              <a:rPr lang="en-US" b="1" i="1" dirty="0" smtClean="0"/>
              <a:t>70,000 “images” of handwritten digits divided in two datasets</a:t>
            </a:r>
          </a:p>
          <a:p>
            <a:pPr lvl="1"/>
            <a:r>
              <a:rPr lang="en-US" b="1" i="1" dirty="0" smtClean="0"/>
              <a:t>42,000 Training</a:t>
            </a:r>
          </a:p>
          <a:p>
            <a:pPr lvl="1"/>
            <a:r>
              <a:rPr lang="en-US" b="1" i="1" dirty="0" smtClean="0"/>
              <a:t>28,000 Test</a:t>
            </a:r>
          </a:p>
          <a:p>
            <a:r>
              <a:rPr lang="en-US" b="1" i="1" dirty="0" smtClean="0"/>
              <a:t>Each “image” consists of 784 pixels </a:t>
            </a:r>
          </a:p>
          <a:p>
            <a:pPr lvl="1"/>
            <a:r>
              <a:rPr lang="en-US" b="1" i="1" dirty="0" smtClean="0"/>
              <a:t>Each pixel has one value (0-255) corresponding with gray scale color  </a:t>
            </a:r>
          </a:p>
          <a:p>
            <a:r>
              <a:rPr lang="en-US" b="1" i="1" dirty="0" smtClean="0"/>
              <a:t>Training dataset has extra column to include the label for each digit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1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Example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t="1" r="24715" b="-2232"/>
          <a:stretch/>
        </p:blipFill>
        <p:spPr>
          <a:xfrm>
            <a:off x="3706239" y="2465420"/>
            <a:ext cx="4513635" cy="41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1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Example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/>
          <a:stretch/>
        </p:blipFill>
        <p:spPr>
          <a:xfrm>
            <a:off x="3406843" y="3083667"/>
            <a:ext cx="4762500" cy="28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Example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" b="4703"/>
          <a:stretch/>
        </p:blipFill>
        <p:spPr>
          <a:xfrm>
            <a:off x="3110960" y="2393004"/>
            <a:ext cx="5643934" cy="43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Training Dataset Distribution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36" y="2305316"/>
            <a:ext cx="7921337" cy="45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8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31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Digit Means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09" y="2382243"/>
            <a:ext cx="2307542" cy="2166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35" y="2382243"/>
            <a:ext cx="2449096" cy="2167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115" y="2382243"/>
            <a:ext cx="2370043" cy="2167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42" y="2382243"/>
            <a:ext cx="2191297" cy="2167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422" y="2382243"/>
            <a:ext cx="2126393" cy="2167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93" y="4635115"/>
            <a:ext cx="2274657" cy="2167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387" y="4658265"/>
            <a:ext cx="2331304" cy="2167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028" y="4635115"/>
            <a:ext cx="2011749" cy="2167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114" y="4635115"/>
            <a:ext cx="2200088" cy="2167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0538" y="4635115"/>
            <a:ext cx="2266008" cy="21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K-Nearest Neighbors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7498303" y="3908722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41103" y="3488587"/>
            <a:ext cx="18288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83903" y="3130245"/>
            <a:ext cx="2743200" cy="27432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26703" y="2640091"/>
            <a:ext cx="3657600" cy="3657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86839" y="473181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K=1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2846" y="524083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K=2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838" y="578214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85710" y="625271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9857" y="4208034"/>
            <a:ext cx="72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8221579" y="3945793"/>
            <a:ext cx="3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6697754" y="5132721"/>
            <a:ext cx="3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8707227" y="4317179"/>
            <a:ext cx="3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9621627" y="3996590"/>
            <a:ext cx="3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2619302"/>
            <a:ext cx="10515600" cy="4351338"/>
          </a:xfrm>
        </p:spPr>
        <p:txBody>
          <a:bodyPr/>
          <a:lstStyle/>
          <a:p>
            <a:r>
              <a:rPr lang="en-US" b="1" i="1" dirty="0" smtClean="0"/>
              <a:t>Classification by proximity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8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3470</TotalTime>
  <Words>164</Words>
  <Application>Microsoft Macintosh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Machine Learning of Handwritten Digits</vt:lpstr>
      <vt:lpstr>The Problem</vt:lpstr>
      <vt:lpstr>The Data</vt:lpstr>
      <vt:lpstr>Image Example</vt:lpstr>
      <vt:lpstr>Image Example</vt:lpstr>
      <vt:lpstr>Image Example</vt:lpstr>
      <vt:lpstr>Training Dataset Distribution</vt:lpstr>
      <vt:lpstr>Digit Means</vt:lpstr>
      <vt:lpstr>K-Nearest Neighbors</vt:lpstr>
      <vt:lpstr>Which K To Use?</vt:lpstr>
      <vt:lpstr>KNN Accuracy per Digit</vt:lpstr>
      <vt:lpstr>Extra Trees Classifier</vt:lpstr>
      <vt:lpstr>Extra Trees Accuracy per Digit</vt:lpstr>
      <vt:lpstr>The Results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Samer Shenouda</dc:creator>
  <cp:lastModifiedBy>Samer Shenouda</cp:lastModifiedBy>
  <cp:revision>28</cp:revision>
  <dcterms:created xsi:type="dcterms:W3CDTF">2017-11-29T07:45:40Z</dcterms:created>
  <dcterms:modified xsi:type="dcterms:W3CDTF">2018-01-18T02:51:52Z</dcterms:modified>
</cp:coreProperties>
</file>